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317"/>
    <a:srgbClr val="878407"/>
    <a:srgbClr val="FBFC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5025" autoAdjust="0"/>
  </p:normalViewPr>
  <p:slideViewPr>
    <p:cSldViewPr snapToGrid="0">
      <p:cViewPr varScale="1">
        <p:scale>
          <a:sx n="57" d="100"/>
          <a:sy n="57" d="100"/>
        </p:scale>
        <p:origin x="263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57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3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33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305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70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58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36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121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71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964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D8430F-2428-4B0A-9044-775D9FA8ADEE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9B113-1BF4-44BD-BA52-668D7844A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7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046-7A24-5F68-5F47-8688B4C4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8BE56D-5CFC-058A-2066-75FD3BD2549E}"/>
              </a:ext>
            </a:extLst>
          </p:cNvPr>
          <p:cNvSpPr txBox="1"/>
          <p:nvPr/>
        </p:nvSpPr>
        <p:spPr>
          <a:xfrm>
            <a:off x="-1008" y="10545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Rotherwick PC and Playing Fields CIO </a:t>
            </a: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FY 2025/26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BAA48-EF6E-02DE-3A8D-D1510B3501F7}"/>
              </a:ext>
            </a:extLst>
          </p:cNvPr>
          <p:cNvSpPr txBox="1"/>
          <p:nvPr/>
        </p:nvSpPr>
        <p:spPr>
          <a:xfrm rot="16200000">
            <a:off x="-689720" y="1419990"/>
            <a:ext cx="1950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Income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60A989-BF10-407A-25FD-4A8769B01113}"/>
              </a:ext>
            </a:extLst>
          </p:cNvPr>
          <p:cNvCxnSpPr>
            <a:cxnSpLocks/>
          </p:cNvCxnSpPr>
          <p:nvPr/>
        </p:nvCxnSpPr>
        <p:spPr>
          <a:xfrm>
            <a:off x="540808" y="3044838"/>
            <a:ext cx="6010275" cy="0"/>
          </a:xfrm>
          <a:prstGeom prst="line">
            <a:avLst/>
          </a:prstGeom>
          <a:ln w="190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Graphic 22" descr="Garbage outline">
            <a:extLst>
              <a:ext uri="{FF2B5EF4-FFF2-40B4-BE49-F238E27FC236}">
                <a16:creationId xmlns:a16="http://schemas.microsoft.com/office/drawing/2014/main" id="{E789EC84-225F-95D3-71ED-72FE93D89D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0208" y="3113880"/>
            <a:ext cx="684000" cy="684000"/>
          </a:xfrm>
          <a:prstGeom prst="rect">
            <a:avLst/>
          </a:prstGeom>
        </p:spPr>
      </p:pic>
      <p:pic>
        <p:nvPicPr>
          <p:cNvPr id="25" name="Graphic 24" descr="Agriculture outline">
            <a:extLst>
              <a:ext uri="{FF2B5EF4-FFF2-40B4-BE49-F238E27FC236}">
                <a16:creationId xmlns:a16="http://schemas.microsoft.com/office/drawing/2014/main" id="{1710DF54-DD92-AC67-2EF7-E0C51D7316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208" y="4733136"/>
            <a:ext cx="648000" cy="648000"/>
          </a:xfrm>
          <a:prstGeom prst="rect">
            <a:avLst/>
          </a:prstGeom>
        </p:spPr>
      </p:pic>
      <p:pic>
        <p:nvPicPr>
          <p:cNvPr id="27" name="Graphic 26" descr="Cricket bat and ball outline">
            <a:extLst>
              <a:ext uri="{FF2B5EF4-FFF2-40B4-BE49-F238E27FC236}">
                <a16:creationId xmlns:a16="http://schemas.microsoft.com/office/drawing/2014/main" id="{017C927D-1890-CB79-70E1-24F3D02FA1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4231" y="4733136"/>
            <a:ext cx="684000" cy="684000"/>
          </a:xfrm>
          <a:prstGeom prst="rect">
            <a:avLst/>
          </a:prstGeom>
        </p:spPr>
      </p:pic>
      <p:pic>
        <p:nvPicPr>
          <p:cNvPr id="35" name="Graphic 34" descr="Person eating outline">
            <a:extLst>
              <a:ext uri="{FF2B5EF4-FFF2-40B4-BE49-F238E27FC236}">
                <a16:creationId xmlns:a16="http://schemas.microsoft.com/office/drawing/2014/main" id="{4A4C0924-89F5-66D0-690C-107F74913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04231" y="3120126"/>
            <a:ext cx="684000" cy="684000"/>
          </a:xfrm>
          <a:prstGeom prst="rect">
            <a:avLst/>
          </a:prstGeom>
        </p:spPr>
      </p:pic>
      <p:pic>
        <p:nvPicPr>
          <p:cNvPr id="41" name="Graphic 40" descr="High voltage outline">
            <a:extLst>
              <a:ext uri="{FF2B5EF4-FFF2-40B4-BE49-F238E27FC236}">
                <a16:creationId xmlns:a16="http://schemas.microsoft.com/office/drawing/2014/main" id="{76827A1B-FC10-7431-A265-8E0BFBDCA8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4231" y="3923508"/>
            <a:ext cx="684000" cy="684000"/>
          </a:xfrm>
          <a:prstGeom prst="rect">
            <a:avLst/>
          </a:prstGeom>
        </p:spPr>
      </p:pic>
      <p:pic>
        <p:nvPicPr>
          <p:cNvPr id="43" name="Graphic 42" descr="Siren outline">
            <a:extLst>
              <a:ext uri="{FF2B5EF4-FFF2-40B4-BE49-F238E27FC236}">
                <a16:creationId xmlns:a16="http://schemas.microsoft.com/office/drawing/2014/main" id="{CDB1D8F7-823A-5075-50AE-BC5D45485F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1049" y="3894102"/>
            <a:ext cx="684000" cy="684000"/>
          </a:xfrm>
          <a:prstGeom prst="rect">
            <a:avLst/>
          </a:prstGeom>
        </p:spPr>
      </p:pic>
      <p:pic>
        <p:nvPicPr>
          <p:cNvPr id="45" name="Graphic 44" descr="Abacus outline">
            <a:extLst>
              <a:ext uri="{FF2B5EF4-FFF2-40B4-BE49-F238E27FC236}">
                <a16:creationId xmlns:a16="http://schemas.microsoft.com/office/drawing/2014/main" id="{3C2754AE-D017-9F7D-B7E9-B18D50142E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3004" y="4733136"/>
            <a:ext cx="684000" cy="684000"/>
          </a:xfrm>
          <a:prstGeom prst="rect">
            <a:avLst/>
          </a:prstGeom>
        </p:spPr>
      </p:pic>
      <p:pic>
        <p:nvPicPr>
          <p:cNvPr id="49" name="Graphic 48" descr="Checklist outline">
            <a:extLst>
              <a:ext uri="{FF2B5EF4-FFF2-40B4-BE49-F238E27FC236}">
                <a16:creationId xmlns:a16="http://schemas.microsoft.com/office/drawing/2014/main" id="{56EECF6A-6321-2691-A918-D3CD58FF9E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208" y="3923508"/>
            <a:ext cx="684000" cy="684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92947AC1-FAF3-731F-B937-D52BED5D9A90}"/>
              </a:ext>
            </a:extLst>
          </p:cNvPr>
          <p:cNvSpPr txBox="1"/>
          <p:nvPr/>
        </p:nvSpPr>
        <p:spPr>
          <a:xfrm rot="16200000">
            <a:off x="-1006848" y="4058428"/>
            <a:ext cx="261195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Day to day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5EEA30-9F22-8FD1-5667-4A00FBCFCCA2}"/>
              </a:ext>
            </a:extLst>
          </p:cNvPr>
          <p:cNvSpPr txBox="1"/>
          <p:nvPr/>
        </p:nvSpPr>
        <p:spPr>
          <a:xfrm>
            <a:off x="1059656" y="3200516"/>
            <a:ext cx="1444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Bin collections</a:t>
            </a:r>
          </a:p>
          <a:p>
            <a:r>
              <a:rPr lang="en-GB" sz="1400" dirty="0"/>
              <a:t>£2,733.64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68246AE-A133-2347-3EF7-23E1B5B58554}"/>
              </a:ext>
            </a:extLst>
          </p:cNvPr>
          <p:cNvSpPr txBox="1"/>
          <p:nvPr/>
        </p:nvSpPr>
        <p:spPr>
          <a:xfrm>
            <a:off x="1054244" y="3896176"/>
            <a:ext cx="1386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Parish Council insurance</a:t>
            </a:r>
          </a:p>
          <a:p>
            <a:r>
              <a:rPr lang="en-GB" sz="1400" dirty="0"/>
              <a:t>£1,544.88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E648FC-4CE6-F2E9-2E9B-F6576E140631}"/>
              </a:ext>
            </a:extLst>
          </p:cNvPr>
          <p:cNvSpPr txBox="1"/>
          <p:nvPr/>
        </p:nvSpPr>
        <p:spPr>
          <a:xfrm>
            <a:off x="1084983" y="4846484"/>
            <a:ext cx="130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Grass cutting</a:t>
            </a:r>
          </a:p>
          <a:p>
            <a:r>
              <a:rPr lang="en-GB" sz="1400" dirty="0"/>
              <a:t>£2,196.70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B03985-2C23-4893-8F96-C46E1E787F86}"/>
              </a:ext>
            </a:extLst>
          </p:cNvPr>
          <p:cNvSpPr txBox="1"/>
          <p:nvPr/>
        </p:nvSpPr>
        <p:spPr>
          <a:xfrm>
            <a:off x="3138618" y="3190415"/>
            <a:ext cx="1490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Clerk Salary</a:t>
            </a:r>
          </a:p>
          <a:p>
            <a:r>
              <a:rPr lang="en-GB" sz="1400" dirty="0"/>
              <a:t>£8,252.40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287788-1514-BB7E-8951-1DC7656F40B7}"/>
              </a:ext>
            </a:extLst>
          </p:cNvPr>
          <p:cNvSpPr txBox="1"/>
          <p:nvPr/>
        </p:nvSpPr>
        <p:spPr>
          <a:xfrm>
            <a:off x="3138618" y="3988377"/>
            <a:ext cx="1263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Electricity</a:t>
            </a:r>
          </a:p>
          <a:p>
            <a:r>
              <a:rPr lang="en-GB" sz="1400" dirty="0"/>
              <a:t>£377.38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F8ED77D-57A1-02D5-27B0-7ADBF8F65758}"/>
              </a:ext>
            </a:extLst>
          </p:cNvPr>
          <p:cNvSpPr txBox="1"/>
          <p:nvPr/>
        </p:nvSpPr>
        <p:spPr>
          <a:xfrm>
            <a:off x="3138619" y="4705804"/>
            <a:ext cx="1369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Pavilion insurance</a:t>
            </a:r>
          </a:p>
          <a:p>
            <a:r>
              <a:rPr lang="en-GB" sz="1400" dirty="0"/>
              <a:t>£10,887.54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65A6E3-87D5-0EB0-B8B5-681EA0013818}"/>
              </a:ext>
            </a:extLst>
          </p:cNvPr>
          <p:cNvSpPr txBox="1"/>
          <p:nvPr/>
        </p:nvSpPr>
        <p:spPr>
          <a:xfrm>
            <a:off x="4997042" y="3191762"/>
            <a:ext cx="1758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Grass Topping (LG)</a:t>
            </a:r>
          </a:p>
          <a:p>
            <a:r>
              <a:rPr lang="en-GB" sz="1400" dirty="0"/>
              <a:t>£154.00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A3DA99-8E55-0309-114D-764F56783204}"/>
              </a:ext>
            </a:extLst>
          </p:cNvPr>
          <p:cNvSpPr txBox="1"/>
          <p:nvPr/>
        </p:nvSpPr>
        <p:spPr>
          <a:xfrm>
            <a:off x="5008197" y="3923612"/>
            <a:ext cx="15833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Fire/burglar alarm</a:t>
            </a:r>
          </a:p>
          <a:p>
            <a:r>
              <a:rPr lang="en-GB" sz="1400" dirty="0"/>
              <a:t>£1,273.91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372D90-BDEC-6327-1801-8344ACDD9E7A}"/>
              </a:ext>
            </a:extLst>
          </p:cNvPr>
          <p:cNvSpPr txBox="1"/>
          <p:nvPr/>
        </p:nvSpPr>
        <p:spPr>
          <a:xfrm>
            <a:off x="5009137" y="4808652"/>
            <a:ext cx="1583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Audit fee</a:t>
            </a:r>
          </a:p>
          <a:p>
            <a:r>
              <a:rPr lang="en-GB" sz="1400" dirty="0"/>
              <a:t>£420.00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7B20F4-05F1-3A94-A115-196CC4C5EB6E}"/>
              </a:ext>
            </a:extLst>
          </p:cNvPr>
          <p:cNvSpPr txBox="1"/>
          <p:nvPr/>
        </p:nvSpPr>
        <p:spPr>
          <a:xfrm rot="16200000">
            <a:off x="-511980" y="6031897"/>
            <a:ext cx="162221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Projects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23E2E4-8E5C-DED9-543A-F3EB36AAFC10}"/>
              </a:ext>
            </a:extLst>
          </p:cNvPr>
          <p:cNvSpPr/>
          <p:nvPr/>
        </p:nvSpPr>
        <p:spPr>
          <a:xfrm>
            <a:off x="870104" y="5803732"/>
            <a:ext cx="1694430" cy="10080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Lyde Green enhancements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£3,487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Funded by S106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3E0AF97-BCCC-03EE-B2A3-7033008E6C9F}"/>
              </a:ext>
            </a:extLst>
          </p:cNvPr>
          <p:cNvSpPr/>
          <p:nvPr/>
        </p:nvSpPr>
        <p:spPr>
          <a:xfrm>
            <a:off x="2703827" y="5803732"/>
            <a:ext cx="1694430" cy="10080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Ponds clearance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£520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F76E8E0-F4ED-6A51-77EB-18CA0107FDAE}"/>
              </a:ext>
            </a:extLst>
          </p:cNvPr>
          <p:cNvCxnSpPr>
            <a:cxnSpLocks/>
          </p:cNvCxnSpPr>
          <p:nvPr/>
        </p:nvCxnSpPr>
        <p:spPr>
          <a:xfrm>
            <a:off x="540808" y="8549954"/>
            <a:ext cx="6010275" cy="0"/>
          </a:xfrm>
          <a:prstGeom prst="line">
            <a:avLst/>
          </a:prstGeom>
          <a:ln w="3810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B255B3D-112F-3CF1-E391-7AB9585140D0}"/>
              </a:ext>
            </a:extLst>
          </p:cNvPr>
          <p:cNvSpPr txBox="1"/>
          <p:nvPr/>
        </p:nvSpPr>
        <p:spPr>
          <a:xfrm>
            <a:off x="1851633" y="8830937"/>
            <a:ext cx="202536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GB" sz="1400" b="1" dirty="0"/>
              <a:t>2022/23 </a:t>
            </a:r>
            <a:r>
              <a:rPr lang="en-GB" sz="1400" b="1" dirty="0">
                <a:sym typeface="Wingdings" panose="05000000000000000000" pitchFamily="2" charset="2"/>
              </a:rPr>
              <a:t> </a:t>
            </a:r>
            <a:r>
              <a:rPr lang="en-GB" sz="1400" dirty="0">
                <a:sym typeface="Wingdings" panose="05000000000000000000" pitchFamily="2" charset="2"/>
              </a:rPr>
              <a:t>£3,687.11</a:t>
            </a:r>
          </a:p>
          <a:p>
            <a:pPr>
              <a:spcAft>
                <a:spcPts val="200"/>
              </a:spcAft>
            </a:pPr>
            <a:r>
              <a:rPr lang="en-GB" sz="1400" b="1" dirty="0">
                <a:sym typeface="Wingdings" panose="05000000000000000000" pitchFamily="2" charset="2"/>
              </a:rPr>
              <a:t>2023/24</a:t>
            </a:r>
            <a:r>
              <a:rPr lang="en-GB" sz="1400" dirty="0">
                <a:sym typeface="Wingdings" panose="05000000000000000000" pitchFamily="2" charset="2"/>
              </a:rPr>
              <a:t>  £4,024.08</a:t>
            </a:r>
          </a:p>
          <a:p>
            <a:pPr>
              <a:spcAft>
                <a:spcPts val="200"/>
              </a:spcAft>
            </a:pPr>
            <a:r>
              <a:rPr lang="en-GB" sz="1400" b="1" dirty="0">
                <a:sym typeface="Wingdings" panose="05000000000000000000" pitchFamily="2" charset="2"/>
              </a:rPr>
              <a:t>2024/25 </a:t>
            </a:r>
            <a:r>
              <a:rPr lang="en-GB" sz="1400" dirty="0">
                <a:sym typeface="Wingdings" panose="05000000000000000000" pitchFamily="2" charset="2"/>
              </a:rPr>
              <a:t> £9,870.46</a:t>
            </a:r>
          </a:p>
          <a:p>
            <a:pPr>
              <a:spcAft>
                <a:spcPts val="200"/>
              </a:spcAft>
            </a:pPr>
            <a:r>
              <a:rPr lang="en-GB" sz="1400" b="1" dirty="0">
                <a:sym typeface="Wingdings" panose="05000000000000000000" pitchFamily="2" charset="2"/>
              </a:rPr>
              <a:t>2025/26 </a:t>
            </a:r>
            <a:r>
              <a:rPr lang="en-GB" sz="1400" dirty="0">
                <a:sym typeface="Wingdings" panose="05000000000000000000" pitchFamily="2" charset="2"/>
              </a:rPr>
              <a:t> £10,887.54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7A3BBD-CF53-F878-5A46-38A6762ECB4D}"/>
              </a:ext>
            </a:extLst>
          </p:cNvPr>
          <p:cNvGrpSpPr/>
          <p:nvPr/>
        </p:nvGrpSpPr>
        <p:grpSpPr>
          <a:xfrm>
            <a:off x="3836693" y="8998400"/>
            <a:ext cx="2264278" cy="307777"/>
            <a:chOff x="2910364" y="9171380"/>
            <a:chExt cx="2264278" cy="30777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57E9F5-0558-68D2-BDB1-547282821160}"/>
                </a:ext>
              </a:extLst>
            </p:cNvPr>
            <p:cNvSpPr txBox="1"/>
            <p:nvPr/>
          </p:nvSpPr>
          <p:spPr>
            <a:xfrm>
              <a:off x="3202147" y="9171380"/>
              <a:ext cx="19724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GB" sz="1400" b="1" dirty="0"/>
                <a:t>9%</a:t>
              </a:r>
              <a:endParaRPr lang="en-GB" sz="1400" dirty="0"/>
            </a:p>
          </p:txBody>
        </p: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60CA58A3-38E7-E195-9487-B1B8E465A916}"/>
                </a:ext>
              </a:extLst>
            </p:cNvPr>
            <p:cNvSpPr/>
            <p:nvPr/>
          </p:nvSpPr>
          <p:spPr>
            <a:xfrm flipH="1">
              <a:off x="2910364" y="9171380"/>
              <a:ext cx="240824" cy="234885"/>
            </a:xfrm>
            <a:prstGeom prst="leftBrac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Arrow: Up 37">
              <a:extLst>
                <a:ext uri="{FF2B5EF4-FFF2-40B4-BE49-F238E27FC236}">
                  <a16:creationId xmlns:a16="http://schemas.microsoft.com/office/drawing/2014/main" id="{0226CC9E-88CD-DF83-1441-11F8715AF0A3}"/>
                </a:ext>
              </a:extLst>
            </p:cNvPr>
            <p:cNvSpPr/>
            <p:nvPr/>
          </p:nvSpPr>
          <p:spPr>
            <a:xfrm>
              <a:off x="3202147" y="9213384"/>
              <a:ext cx="45719" cy="192881"/>
            </a:xfrm>
            <a:prstGeom prst="upArrow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1996AE-E803-5579-CB8D-02018CE7E6D5}"/>
              </a:ext>
            </a:extLst>
          </p:cNvPr>
          <p:cNvGrpSpPr/>
          <p:nvPr/>
        </p:nvGrpSpPr>
        <p:grpSpPr>
          <a:xfrm>
            <a:off x="3841607" y="9223568"/>
            <a:ext cx="2264278" cy="307777"/>
            <a:chOff x="2910364" y="9176296"/>
            <a:chExt cx="2264278" cy="3077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AE76E-FA37-7C61-DB67-70E23E9B898A}"/>
                </a:ext>
              </a:extLst>
            </p:cNvPr>
            <p:cNvSpPr txBox="1"/>
            <p:nvPr/>
          </p:nvSpPr>
          <p:spPr>
            <a:xfrm>
              <a:off x="3202147" y="9176296"/>
              <a:ext cx="19724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GB" sz="1400" b="1" dirty="0"/>
                <a:t>145%</a:t>
              </a:r>
              <a:endParaRPr lang="en-GB" sz="1400" dirty="0"/>
            </a:p>
          </p:txBody>
        </p:sp>
        <p:sp>
          <p:nvSpPr>
            <p:cNvPr id="46" name="Left Brace 45">
              <a:extLst>
                <a:ext uri="{FF2B5EF4-FFF2-40B4-BE49-F238E27FC236}">
                  <a16:creationId xmlns:a16="http://schemas.microsoft.com/office/drawing/2014/main" id="{28E71BC7-EB85-64C4-FE7E-37F97068A859}"/>
                </a:ext>
              </a:extLst>
            </p:cNvPr>
            <p:cNvSpPr/>
            <p:nvPr/>
          </p:nvSpPr>
          <p:spPr>
            <a:xfrm flipH="1">
              <a:off x="2910364" y="9194994"/>
              <a:ext cx="240824" cy="253277"/>
            </a:xfrm>
            <a:prstGeom prst="leftBrac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Arrow: Up 47">
              <a:extLst>
                <a:ext uri="{FF2B5EF4-FFF2-40B4-BE49-F238E27FC236}">
                  <a16:creationId xmlns:a16="http://schemas.microsoft.com/office/drawing/2014/main" id="{CEB59B77-1C41-F0C9-38B8-3EA491B09C3A}"/>
                </a:ext>
              </a:extLst>
            </p:cNvPr>
            <p:cNvSpPr/>
            <p:nvPr/>
          </p:nvSpPr>
          <p:spPr>
            <a:xfrm>
              <a:off x="3202147" y="9233048"/>
              <a:ext cx="45719" cy="192881"/>
            </a:xfrm>
            <a:prstGeom prst="upArrow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ADC5924-B8D3-54D5-5131-DA6702B78226}"/>
              </a:ext>
            </a:extLst>
          </p:cNvPr>
          <p:cNvCxnSpPr>
            <a:cxnSpLocks/>
          </p:cNvCxnSpPr>
          <p:nvPr/>
        </p:nvCxnSpPr>
        <p:spPr>
          <a:xfrm>
            <a:off x="578878" y="736976"/>
            <a:ext cx="5934135" cy="0"/>
          </a:xfrm>
          <a:prstGeom prst="line">
            <a:avLst/>
          </a:prstGeom>
          <a:ln w="3810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524571B-2460-CC25-71C2-F729893F7BC7}"/>
              </a:ext>
            </a:extLst>
          </p:cNvPr>
          <p:cNvCxnSpPr>
            <a:cxnSpLocks/>
          </p:cNvCxnSpPr>
          <p:nvPr/>
        </p:nvCxnSpPr>
        <p:spPr>
          <a:xfrm>
            <a:off x="540808" y="5656793"/>
            <a:ext cx="6010275" cy="0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3AE0E80-1E30-CEE2-958A-4C1B4526B301}"/>
              </a:ext>
            </a:extLst>
          </p:cNvPr>
          <p:cNvCxnSpPr>
            <a:cxnSpLocks/>
          </p:cNvCxnSpPr>
          <p:nvPr/>
        </p:nvCxnSpPr>
        <p:spPr>
          <a:xfrm>
            <a:off x="540808" y="6971138"/>
            <a:ext cx="6010275" cy="0"/>
          </a:xfrm>
          <a:prstGeom prst="line">
            <a:avLst/>
          </a:prstGeom>
          <a:ln w="190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958C252E-58BB-ABC4-2A40-2E41CBCCD0FC}"/>
              </a:ext>
            </a:extLst>
          </p:cNvPr>
          <p:cNvSpPr/>
          <p:nvPr/>
        </p:nvSpPr>
        <p:spPr>
          <a:xfrm>
            <a:off x="566321" y="7073567"/>
            <a:ext cx="1554250" cy="134945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Total PC costs</a:t>
            </a:r>
          </a:p>
          <a:p>
            <a:pPr algn="ctr"/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£105,989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56F8842-6242-4F4E-DD8D-6070F0B7E46A}"/>
              </a:ext>
            </a:extLst>
          </p:cNvPr>
          <p:cNvSpPr txBox="1"/>
          <p:nvPr/>
        </p:nvSpPr>
        <p:spPr>
          <a:xfrm>
            <a:off x="2120571" y="7089986"/>
            <a:ext cx="194730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Reserves*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shortfall between income and total costs required reserves utilisation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79FF8A9-B0EA-172B-B2AA-56002D6D8F02}"/>
              </a:ext>
            </a:extLst>
          </p:cNvPr>
          <p:cNvGrpSpPr/>
          <p:nvPr/>
        </p:nvGrpSpPr>
        <p:grpSpPr>
          <a:xfrm>
            <a:off x="4076140" y="6972717"/>
            <a:ext cx="2458938" cy="1210983"/>
            <a:chOff x="4113084" y="7340296"/>
            <a:chExt cx="2458938" cy="1210983"/>
          </a:xfrm>
        </p:grpSpPr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F1E12661-6CAB-77EE-7E2F-4557744AC814}"/>
                </a:ext>
              </a:extLst>
            </p:cNvPr>
            <p:cNvCxnSpPr>
              <a:cxnSpLocks/>
            </p:cNvCxnSpPr>
            <p:nvPr/>
          </p:nvCxnSpPr>
          <p:spPr>
            <a:xfrm>
              <a:off x="5092292" y="8163834"/>
              <a:ext cx="584948" cy="0"/>
            </a:xfrm>
            <a:prstGeom prst="straightConnector1">
              <a:avLst/>
            </a:prstGeom>
            <a:ln w="381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F85AEC3-F9EB-683A-3017-BDD503F30086}"/>
                </a:ext>
              </a:extLst>
            </p:cNvPr>
            <p:cNvSpPr txBox="1"/>
            <p:nvPr/>
          </p:nvSpPr>
          <p:spPr>
            <a:xfrm>
              <a:off x="4113084" y="7342652"/>
              <a:ext cx="111525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2024/2025</a:t>
              </a:r>
            </a:p>
            <a:p>
              <a:pPr algn="ctr"/>
              <a:r>
                <a:rPr lang="en-GB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£77,503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3EAD5D6-9F6A-35D7-17C7-F10FCE4F0669}"/>
                </a:ext>
              </a:extLst>
            </p:cNvPr>
            <p:cNvSpPr txBox="1"/>
            <p:nvPr/>
          </p:nvSpPr>
          <p:spPr>
            <a:xfrm>
              <a:off x="5477790" y="7340296"/>
              <a:ext cx="1094232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2025/2026</a:t>
              </a:r>
            </a:p>
            <a:p>
              <a:pPr algn="ctr"/>
              <a:r>
                <a:rPr lang="en-GB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£55,437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117" name="Graphic 116" descr="Piggy Bank with solid fill">
              <a:extLst>
                <a:ext uri="{FF2B5EF4-FFF2-40B4-BE49-F238E27FC236}">
                  <a16:creationId xmlns:a16="http://schemas.microsoft.com/office/drawing/2014/main" id="{225FE5D3-18F2-2A9B-6496-134841C57B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18406" y="7773102"/>
              <a:ext cx="756000" cy="756000"/>
            </a:xfrm>
            <a:prstGeom prst="rect">
              <a:avLst/>
            </a:prstGeom>
          </p:spPr>
        </p:pic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69BC39D4-80A1-E944-A72B-D21233B148C3}"/>
                </a:ext>
              </a:extLst>
            </p:cNvPr>
            <p:cNvGrpSpPr/>
            <p:nvPr/>
          </p:nvGrpSpPr>
          <p:grpSpPr>
            <a:xfrm>
              <a:off x="5677240" y="7795279"/>
              <a:ext cx="756000" cy="756000"/>
              <a:chOff x="7175636" y="8346077"/>
              <a:chExt cx="914400" cy="914400"/>
            </a:xfrm>
          </p:grpSpPr>
          <p:pic>
            <p:nvPicPr>
              <p:cNvPr id="120" name="Graphic 119" descr="Piggy Bank with solid fill">
                <a:extLst>
                  <a:ext uri="{FF2B5EF4-FFF2-40B4-BE49-F238E27FC236}">
                    <a16:creationId xmlns:a16="http://schemas.microsoft.com/office/drawing/2014/main" id="{5D341A55-E8D1-9869-6BE6-5FC49A4E7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40814"/>
              <a:stretch/>
            </p:blipFill>
            <p:spPr>
              <a:xfrm>
                <a:off x="7175636" y="8719280"/>
                <a:ext cx="914400" cy="541195"/>
              </a:xfrm>
              <a:prstGeom prst="rect">
                <a:avLst/>
              </a:prstGeom>
            </p:spPr>
          </p:pic>
          <p:pic>
            <p:nvPicPr>
              <p:cNvPr id="115" name="Graphic 114" descr="Piggy Bank outline">
                <a:extLst>
                  <a:ext uri="{FF2B5EF4-FFF2-40B4-BE49-F238E27FC236}">
                    <a16:creationId xmlns:a16="http://schemas.microsoft.com/office/drawing/2014/main" id="{ACB12F8F-4C13-F4DC-6A0C-CE01CA39F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175636" y="8346077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270EA7EB-FD47-3203-7BEC-83743EA90F21}"/>
              </a:ext>
            </a:extLst>
          </p:cNvPr>
          <p:cNvSpPr txBox="1"/>
          <p:nvPr/>
        </p:nvSpPr>
        <p:spPr>
          <a:xfrm>
            <a:off x="4095618" y="8135487"/>
            <a:ext cx="23745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*£29,228 of reserves are earmarked RE: Solar Farm Community Benefit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22A71C-86E9-A4C2-8F9B-75A7819A4A7B}"/>
              </a:ext>
            </a:extLst>
          </p:cNvPr>
          <p:cNvGrpSpPr/>
          <p:nvPr/>
        </p:nvGrpSpPr>
        <p:grpSpPr>
          <a:xfrm>
            <a:off x="496308" y="846029"/>
            <a:ext cx="1870298" cy="1003008"/>
            <a:chOff x="326688" y="866570"/>
            <a:chExt cx="2395435" cy="807208"/>
          </a:xfrm>
        </p:grpSpPr>
        <p:sp>
          <p:nvSpPr>
            <p:cNvPr id="47" name="Arrow: Pentagon 46">
              <a:extLst>
                <a:ext uri="{FF2B5EF4-FFF2-40B4-BE49-F238E27FC236}">
                  <a16:creationId xmlns:a16="http://schemas.microsoft.com/office/drawing/2014/main" id="{32595542-AFF1-5BEA-B7E5-3E2E3FBF051A}"/>
                </a:ext>
              </a:extLst>
            </p:cNvPr>
            <p:cNvSpPr/>
            <p:nvPr/>
          </p:nvSpPr>
          <p:spPr>
            <a:xfrm>
              <a:off x="494911" y="866570"/>
              <a:ext cx="2227212" cy="804143"/>
            </a:xfrm>
            <a:prstGeom prst="homePlate">
              <a:avLst>
                <a:gd name="adj" fmla="val 44332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5E453B4-C0A7-C521-BED3-00302FA41239}"/>
                </a:ext>
              </a:extLst>
            </p:cNvPr>
            <p:cNvSpPr txBox="1"/>
            <p:nvPr/>
          </p:nvSpPr>
          <p:spPr>
            <a:xfrm>
              <a:off x="531551" y="1351775"/>
              <a:ext cx="1658769" cy="3220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4">
                      <a:lumMod val="50000"/>
                    </a:schemeClr>
                  </a:solidFill>
                </a:rPr>
                <a:t>£34,711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CF30A8F-4295-70C3-CC47-3845F748418D}"/>
                </a:ext>
              </a:extLst>
            </p:cNvPr>
            <p:cNvSpPr txBox="1"/>
            <p:nvPr/>
          </p:nvSpPr>
          <p:spPr>
            <a:xfrm>
              <a:off x="326688" y="882577"/>
              <a:ext cx="2059383" cy="569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4">
                      <a:lumMod val="75000"/>
                    </a:schemeClr>
                  </a:solidFill>
                </a:rPr>
                <a:t>2025/26 Precept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EE50560-8301-9AB4-F72C-68693DAB51CF}"/>
              </a:ext>
            </a:extLst>
          </p:cNvPr>
          <p:cNvGrpSpPr/>
          <p:nvPr/>
        </p:nvGrpSpPr>
        <p:grpSpPr>
          <a:xfrm>
            <a:off x="2012672" y="846029"/>
            <a:ext cx="1825349" cy="999200"/>
            <a:chOff x="2484979" y="837306"/>
            <a:chExt cx="1932855" cy="812865"/>
          </a:xfrm>
        </p:grpSpPr>
        <p:sp>
          <p:nvSpPr>
            <p:cNvPr id="69" name="Arrow: Chevron 68">
              <a:extLst>
                <a:ext uri="{FF2B5EF4-FFF2-40B4-BE49-F238E27FC236}">
                  <a16:creationId xmlns:a16="http://schemas.microsoft.com/office/drawing/2014/main" id="{9C92AF29-0D64-2013-4C85-EF5F31FAFA98}"/>
                </a:ext>
              </a:extLst>
            </p:cNvPr>
            <p:cNvSpPr/>
            <p:nvPr/>
          </p:nvSpPr>
          <p:spPr>
            <a:xfrm>
              <a:off x="2484979" y="837306"/>
              <a:ext cx="1932855" cy="806514"/>
            </a:xfrm>
            <a:prstGeom prst="chevron">
              <a:avLst>
                <a:gd name="adj" fmla="val 4419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0F3E33F-BA28-BE84-25A4-2C68DDD4A7B5}"/>
                </a:ext>
              </a:extLst>
            </p:cNvPr>
            <p:cNvSpPr txBox="1"/>
            <p:nvPr/>
          </p:nvSpPr>
          <p:spPr>
            <a:xfrm>
              <a:off x="2558705" y="1324675"/>
              <a:ext cx="1720509" cy="3254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2">
                      <a:lumMod val="50000"/>
                    </a:schemeClr>
                  </a:solidFill>
                </a:rPr>
                <a:t>£5,212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1777CF1-A871-222D-DCED-736E66914959}"/>
                </a:ext>
              </a:extLst>
            </p:cNvPr>
            <p:cNvSpPr txBox="1"/>
            <p:nvPr/>
          </p:nvSpPr>
          <p:spPr>
            <a:xfrm>
              <a:off x="2632520" y="924334"/>
              <a:ext cx="1663537" cy="325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2">
                      <a:lumMod val="75000"/>
                    </a:schemeClr>
                  </a:solidFill>
                </a:rPr>
                <a:t>Other</a:t>
              </a:r>
              <a:endParaRPr lang="en-GB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8707FF4-E385-FFD5-ECCF-372F6591B8FF}"/>
              </a:ext>
            </a:extLst>
          </p:cNvPr>
          <p:cNvGrpSpPr/>
          <p:nvPr/>
        </p:nvGrpSpPr>
        <p:grpSpPr>
          <a:xfrm>
            <a:off x="3484087" y="846029"/>
            <a:ext cx="1825349" cy="1024000"/>
            <a:chOff x="2484979" y="837306"/>
            <a:chExt cx="1932855" cy="833040"/>
          </a:xfrm>
        </p:grpSpPr>
        <p:sp>
          <p:nvSpPr>
            <p:cNvPr id="75" name="Arrow: Chevron 74">
              <a:extLst>
                <a:ext uri="{FF2B5EF4-FFF2-40B4-BE49-F238E27FC236}">
                  <a16:creationId xmlns:a16="http://schemas.microsoft.com/office/drawing/2014/main" id="{E3F98248-00F4-EA37-0699-FB380DF18113}"/>
                </a:ext>
              </a:extLst>
            </p:cNvPr>
            <p:cNvSpPr/>
            <p:nvPr/>
          </p:nvSpPr>
          <p:spPr>
            <a:xfrm>
              <a:off x="2484979" y="837306"/>
              <a:ext cx="1932855" cy="806514"/>
            </a:xfrm>
            <a:prstGeom prst="chevron">
              <a:avLst>
                <a:gd name="adj" fmla="val 44197"/>
              </a:avLst>
            </a:prstGeom>
            <a:solidFill>
              <a:srgbClr val="FBFCD6"/>
            </a:solidFill>
            <a:ln w="38100">
              <a:solidFill>
                <a:srgbClr val="BFB3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5856A2C-A96F-E270-1320-A1B4AB683FF7}"/>
                </a:ext>
              </a:extLst>
            </p:cNvPr>
            <p:cNvSpPr txBox="1"/>
            <p:nvPr/>
          </p:nvSpPr>
          <p:spPr>
            <a:xfrm>
              <a:off x="2548438" y="1344850"/>
              <a:ext cx="1720509" cy="3254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878407"/>
                  </a:solidFill>
                </a:rPr>
                <a:t>£44,000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D473F06-382A-4288-89B4-3041903B6445}"/>
                </a:ext>
              </a:extLst>
            </p:cNvPr>
            <p:cNvSpPr txBox="1"/>
            <p:nvPr/>
          </p:nvSpPr>
          <p:spPr>
            <a:xfrm>
              <a:off x="2632520" y="890756"/>
              <a:ext cx="1663537" cy="525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BFB317"/>
                  </a:solidFill>
                </a:rPr>
                <a:t>UK SPF</a:t>
              </a:r>
              <a:r>
                <a:rPr lang="en-GB" b="1" baseline="30000" dirty="0">
                  <a:solidFill>
                    <a:srgbClr val="BFB317"/>
                  </a:solidFill>
                </a:rPr>
                <a:t>1</a:t>
              </a:r>
            </a:p>
            <a:p>
              <a:pPr algn="ctr"/>
              <a:r>
                <a:rPr lang="en-GB" b="1" dirty="0">
                  <a:solidFill>
                    <a:srgbClr val="BFB317"/>
                  </a:solidFill>
                </a:rPr>
                <a:t>Grant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61E4987-54A4-B325-3C14-B52E79030F6E}"/>
              </a:ext>
            </a:extLst>
          </p:cNvPr>
          <p:cNvGrpSpPr/>
          <p:nvPr/>
        </p:nvGrpSpPr>
        <p:grpSpPr>
          <a:xfrm>
            <a:off x="5344758" y="821595"/>
            <a:ext cx="1240644" cy="1023634"/>
            <a:chOff x="5756424" y="800050"/>
            <a:chExt cx="977968" cy="916948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2164FB1E-775D-BCE6-F918-BE9D11412F0B}"/>
                </a:ext>
              </a:extLst>
            </p:cNvPr>
            <p:cNvSpPr/>
            <p:nvPr/>
          </p:nvSpPr>
          <p:spPr>
            <a:xfrm>
              <a:off x="5756424" y="813386"/>
              <a:ext cx="961993" cy="90361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475EDA-0AE7-5DF0-E232-DC357E89BF48}"/>
                </a:ext>
              </a:extLst>
            </p:cNvPr>
            <p:cNvSpPr txBox="1"/>
            <p:nvPr/>
          </p:nvSpPr>
          <p:spPr>
            <a:xfrm>
              <a:off x="5756424" y="1380557"/>
              <a:ext cx="977968" cy="33083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£83,923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2FB2FFE-EFB7-F12B-ED3F-50716102B9D4}"/>
                </a:ext>
              </a:extLst>
            </p:cNvPr>
            <p:cNvSpPr txBox="1"/>
            <p:nvPr/>
          </p:nvSpPr>
          <p:spPr>
            <a:xfrm>
              <a:off x="5764409" y="800050"/>
              <a:ext cx="954007" cy="523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Total PC </a:t>
              </a:r>
            </a:p>
            <a:p>
              <a:pPr algn="ctr"/>
              <a:r>
                <a:rPr lang="en-GB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income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60D5B56-97ED-EFDF-4EA8-C48BAE7C5260}"/>
              </a:ext>
            </a:extLst>
          </p:cNvPr>
          <p:cNvGrpSpPr/>
          <p:nvPr/>
        </p:nvGrpSpPr>
        <p:grpSpPr>
          <a:xfrm>
            <a:off x="5309433" y="1954709"/>
            <a:ext cx="1275967" cy="1008000"/>
            <a:chOff x="2458742" y="837305"/>
            <a:chExt cx="1985717" cy="937060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AC3F8A4C-67D2-5291-5A64-F5E83622D52A}"/>
                </a:ext>
              </a:extLst>
            </p:cNvPr>
            <p:cNvSpPr/>
            <p:nvPr/>
          </p:nvSpPr>
          <p:spPr>
            <a:xfrm>
              <a:off x="2484979" y="837305"/>
              <a:ext cx="1932855" cy="93706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56BD8B-23BF-6925-5033-107BB521BBBA}"/>
                </a:ext>
              </a:extLst>
            </p:cNvPr>
            <p:cNvSpPr txBox="1"/>
            <p:nvPr/>
          </p:nvSpPr>
          <p:spPr>
            <a:xfrm>
              <a:off x="2479670" y="1390450"/>
              <a:ext cx="1964789" cy="3433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6">
                      <a:lumMod val="50000"/>
                    </a:schemeClr>
                  </a:solidFill>
                </a:rPr>
                <a:t>£3,685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6DED9AF-F6F3-793F-B7B2-10C79AB96D54}"/>
                </a:ext>
              </a:extLst>
            </p:cNvPr>
            <p:cNvSpPr txBox="1"/>
            <p:nvPr/>
          </p:nvSpPr>
          <p:spPr>
            <a:xfrm>
              <a:off x="2458742" y="841087"/>
              <a:ext cx="1954174" cy="543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6">
                      <a:lumMod val="75000"/>
                    </a:schemeClr>
                  </a:solidFill>
                </a:rPr>
                <a:t>Playing Fields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C3FBC34D-3E3F-7525-8F6A-69C70143789F}"/>
              </a:ext>
            </a:extLst>
          </p:cNvPr>
          <p:cNvSpPr txBox="1"/>
          <p:nvPr/>
        </p:nvSpPr>
        <p:spPr>
          <a:xfrm>
            <a:off x="627652" y="1845229"/>
            <a:ext cx="4211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baseline="30000" dirty="0"/>
              <a:t>1</a:t>
            </a:r>
            <a:r>
              <a:rPr lang="en-GB" sz="1600" i="1" dirty="0"/>
              <a:t>UK Shared Prosperity Fund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851F4F-0E87-17BD-9DCE-3F9331B841D6}"/>
              </a:ext>
            </a:extLst>
          </p:cNvPr>
          <p:cNvGrpSpPr/>
          <p:nvPr/>
        </p:nvGrpSpPr>
        <p:grpSpPr>
          <a:xfrm>
            <a:off x="3841607" y="9485246"/>
            <a:ext cx="2264278" cy="307777"/>
            <a:chOff x="2910364" y="9171380"/>
            <a:chExt cx="2264278" cy="3077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A49BB1-4822-A53F-775E-65C1DD0187A0}"/>
                </a:ext>
              </a:extLst>
            </p:cNvPr>
            <p:cNvSpPr txBox="1"/>
            <p:nvPr/>
          </p:nvSpPr>
          <p:spPr>
            <a:xfrm>
              <a:off x="3202147" y="9171380"/>
              <a:ext cx="19724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en-GB" sz="1400" b="1" dirty="0"/>
                <a:t>10%</a:t>
              </a:r>
              <a:endParaRPr lang="en-GB" sz="1400" dirty="0"/>
            </a:p>
          </p:txBody>
        </p: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549E03DB-0E52-4B7A-BA65-EDED4220FA74}"/>
                </a:ext>
              </a:extLst>
            </p:cNvPr>
            <p:cNvSpPr/>
            <p:nvPr/>
          </p:nvSpPr>
          <p:spPr>
            <a:xfrm flipH="1">
              <a:off x="2910364" y="9183288"/>
              <a:ext cx="240824" cy="234885"/>
            </a:xfrm>
            <a:prstGeom prst="leftBrac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rrow: Up 8">
              <a:extLst>
                <a:ext uri="{FF2B5EF4-FFF2-40B4-BE49-F238E27FC236}">
                  <a16:creationId xmlns:a16="http://schemas.microsoft.com/office/drawing/2014/main" id="{16BA0EFC-930B-C0E3-18DC-FDA1A0EC964F}"/>
                </a:ext>
              </a:extLst>
            </p:cNvPr>
            <p:cNvSpPr/>
            <p:nvPr/>
          </p:nvSpPr>
          <p:spPr>
            <a:xfrm>
              <a:off x="3202147" y="9213384"/>
              <a:ext cx="45719" cy="192881"/>
            </a:xfrm>
            <a:prstGeom prst="upArrow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B57C8DC-A464-986C-B617-0D0133EE3D3F}"/>
              </a:ext>
            </a:extLst>
          </p:cNvPr>
          <p:cNvSpPr/>
          <p:nvPr/>
        </p:nvSpPr>
        <p:spPr>
          <a:xfrm>
            <a:off x="4537551" y="5803732"/>
            <a:ext cx="1694430" cy="10080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Playground enhancements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See page 2 for details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11E142-CBB4-E921-C457-BA4C3581D7CC}"/>
              </a:ext>
            </a:extLst>
          </p:cNvPr>
          <p:cNvGrpSpPr/>
          <p:nvPr/>
        </p:nvGrpSpPr>
        <p:grpSpPr>
          <a:xfrm>
            <a:off x="538611" y="8562046"/>
            <a:ext cx="6031522" cy="528458"/>
            <a:chOff x="-3624355" y="8087532"/>
            <a:chExt cx="6128586" cy="52845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174BBA-C55C-195D-8BA2-CB17330B4FB0}"/>
                </a:ext>
              </a:extLst>
            </p:cNvPr>
            <p:cNvSpPr txBox="1"/>
            <p:nvPr/>
          </p:nvSpPr>
          <p:spPr>
            <a:xfrm>
              <a:off x="-3142030" y="8087532"/>
              <a:ext cx="564626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20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Focus on: Pavilion insurance</a:t>
              </a:r>
            </a:p>
          </p:txBody>
        </p:sp>
        <p:pic>
          <p:nvPicPr>
            <p:cNvPr id="14" name="Graphic 13" descr="Magnifying glass outline">
              <a:extLst>
                <a:ext uri="{FF2B5EF4-FFF2-40B4-BE49-F238E27FC236}">
                  <a16:creationId xmlns:a16="http://schemas.microsoft.com/office/drawing/2014/main" id="{E26F16E0-B760-CFF5-FA6A-BDE014E25E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-3624355" y="8092059"/>
              <a:ext cx="523931" cy="523931"/>
            </a:xfrm>
            <a:prstGeom prst="rect">
              <a:avLst/>
            </a:prstGeom>
          </p:spPr>
        </p:pic>
      </p:grpSp>
      <p:pic>
        <p:nvPicPr>
          <p:cNvPr id="16" name="Graphic 15" descr="Cricket bat and ball outline">
            <a:extLst>
              <a:ext uri="{FF2B5EF4-FFF2-40B4-BE49-F238E27FC236}">
                <a16:creationId xmlns:a16="http://schemas.microsoft.com/office/drawing/2014/main" id="{07485BE6-BA5F-5813-50C5-7265944858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234" y="8869401"/>
            <a:ext cx="934803" cy="9348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380D426-9FDB-EA28-C997-6608E836E1BE}"/>
              </a:ext>
            </a:extLst>
          </p:cNvPr>
          <p:cNvSpPr txBox="1"/>
          <p:nvPr/>
        </p:nvSpPr>
        <p:spPr>
          <a:xfrm>
            <a:off x="2911343" y="9702607"/>
            <a:ext cx="3733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i="1" dirty="0"/>
              <a:t>All figures stated are unaudited as of 15 April 2026</a:t>
            </a:r>
          </a:p>
        </p:txBody>
      </p:sp>
      <p:pic>
        <p:nvPicPr>
          <p:cNvPr id="10" name="Graphic 9" descr="Plant outline">
            <a:extLst>
              <a:ext uri="{FF2B5EF4-FFF2-40B4-BE49-F238E27FC236}">
                <a16:creationId xmlns:a16="http://schemas.microsoft.com/office/drawing/2014/main" id="{DF506E61-34FB-4A3C-1ED4-6994063E84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08927" y="3117286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3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A4BB-490D-D3FA-7A3F-9AA41771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F461FA-065B-182C-EC6D-E7F1BC8C121F}"/>
              </a:ext>
            </a:extLst>
          </p:cNvPr>
          <p:cNvSpPr/>
          <p:nvPr/>
        </p:nvSpPr>
        <p:spPr>
          <a:xfrm>
            <a:off x="423860" y="3139659"/>
            <a:ext cx="6089150" cy="518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DDFFD4C-1CA5-CEE5-8A8A-1DBBB2F39730}"/>
              </a:ext>
            </a:extLst>
          </p:cNvPr>
          <p:cNvSpPr txBox="1"/>
          <p:nvPr/>
        </p:nvSpPr>
        <p:spPr>
          <a:xfrm>
            <a:off x="526297" y="3810205"/>
            <a:ext cx="30660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</a:rPr>
              <a:t>In 2025/26 </a:t>
            </a:r>
          </a:p>
          <a:p>
            <a:pPr algn="ctr"/>
            <a:r>
              <a:rPr lang="en-GB" sz="1400" b="1" dirty="0"/>
              <a:t>RPC received a precept income of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</a:rPr>
              <a:t>£34,711</a:t>
            </a:r>
          </a:p>
          <a:p>
            <a:pPr algn="ctr"/>
            <a:r>
              <a:rPr lang="en-GB" sz="1400" b="1" dirty="0"/>
              <a:t>based on a tax base of</a:t>
            </a:r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 </a:t>
            </a:r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Annual Parish charge for a </a:t>
            </a:r>
          </a:p>
          <a:p>
            <a:pPr algn="ctr"/>
            <a:r>
              <a:rPr lang="en-GB" sz="1400" b="1" dirty="0"/>
              <a:t>Band D Property of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</a:rPr>
              <a:t>£122.06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9C3CBD-BF08-8D3A-7BDD-58235D122DA7}"/>
              </a:ext>
            </a:extLst>
          </p:cNvPr>
          <p:cNvSpPr txBox="1"/>
          <p:nvPr/>
        </p:nvSpPr>
        <p:spPr>
          <a:xfrm>
            <a:off x="423860" y="105450"/>
            <a:ext cx="608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Rotherwick Parish Council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7048AE-49B1-294D-0FA0-9E4D6A16DB35}"/>
              </a:ext>
            </a:extLst>
          </p:cNvPr>
          <p:cNvCxnSpPr>
            <a:cxnSpLocks/>
          </p:cNvCxnSpPr>
          <p:nvPr/>
        </p:nvCxnSpPr>
        <p:spPr>
          <a:xfrm>
            <a:off x="423862" y="3153891"/>
            <a:ext cx="6089151" cy="0"/>
          </a:xfrm>
          <a:prstGeom prst="line">
            <a:avLst/>
          </a:prstGeom>
          <a:ln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8071274-0EC8-2032-6BFA-58AD9F7FD398}"/>
              </a:ext>
            </a:extLst>
          </p:cNvPr>
          <p:cNvSpPr txBox="1"/>
          <p:nvPr/>
        </p:nvSpPr>
        <p:spPr>
          <a:xfrm>
            <a:off x="423857" y="3222029"/>
            <a:ext cx="607102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Looking forwards to 2026/27…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33B3D2-2D42-4967-FFC9-CD4CF5BD050A}"/>
              </a:ext>
            </a:extLst>
          </p:cNvPr>
          <p:cNvSpPr txBox="1"/>
          <p:nvPr/>
        </p:nvSpPr>
        <p:spPr>
          <a:xfrm rot="16200000">
            <a:off x="-1766404" y="5498658"/>
            <a:ext cx="422581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Precept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C0DB4EC-BC88-37FE-54CA-CD186540358E}"/>
              </a:ext>
            </a:extLst>
          </p:cNvPr>
          <p:cNvGrpSpPr/>
          <p:nvPr/>
        </p:nvGrpSpPr>
        <p:grpSpPr>
          <a:xfrm>
            <a:off x="1403529" y="4904685"/>
            <a:ext cx="1415165" cy="1193365"/>
            <a:chOff x="467413" y="1632154"/>
            <a:chExt cx="1415165" cy="1193365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051987A-1A1D-75A6-71E4-8E9D6E8F2F8C}"/>
                </a:ext>
              </a:extLst>
            </p:cNvPr>
            <p:cNvGrpSpPr/>
            <p:nvPr/>
          </p:nvGrpSpPr>
          <p:grpSpPr>
            <a:xfrm>
              <a:off x="467413" y="1632154"/>
              <a:ext cx="1415165" cy="1193365"/>
              <a:chOff x="467413" y="1605260"/>
              <a:chExt cx="1415165" cy="1193365"/>
            </a:xfrm>
          </p:grpSpPr>
          <p:pic>
            <p:nvPicPr>
              <p:cNvPr id="66" name="Graphic 65" descr="Home outline">
                <a:extLst>
                  <a:ext uri="{FF2B5EF4-FFF2-40B4-BE49-F238E27FC236}">
                    <a16:creationId xmlns:a16="http://schemas.microsoft.com/office/drawing/2014/main" id="{BC68F381-4EC5-2928-3AF0-FF2C4F0957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467413" y="1605260"/>
                <a:ext cx="1415165" cy="1193365"/>
              </a:xfrm>
              <a:prstGeom prst="rect">
                <a:avLst/>
              </a:prstGeom>
            </p:spPr>
          </p:pic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555031B-E02E-A4A0-13C0-B66A02695264}"/>
                  </a:ext>
                </a:extLst>
              </p:cNvPr>
              <p:cNvSpPr/>
              <p:nvPr/>
            </p:nvSpPr>
            <p:spPr>
              <a:xfrm>
                <a:off x="998453" y="2334332"/>
                <a:ext cx="328388" cy="2914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0338E00D-CCCF-F5F4-6FD1-8F77C64970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094" y="2663429"/>
                <a:ext cx="183802" cy="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BE9E081-DCFD-6B28-A233-387F07E9B4BF}"/>
                </a:ext>
              </a:extLst>
            </p:cNvPr>
            <p:cNvSpPr txBox="1"/>
            <p:nvPr/>
          </p:nvSpPr>
          <p:spPr>
            <a:xfrm>
              <a:off x="673146" y="2182492"/>
              <a:ext cx="100369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2">
                      <a:lumMod val="75000"/>
                    </a:schemeClr>
                  </a:solidFill>
                </a:rPr>
                <a:t>284.38</a:t>
              </a:r>
            </a:p>
            <a:p>
              <a:pPr algn="ctr"/>
              <a:r>
                <a:rPr lang="en-GB" sz="1050" b="1" dirty="0">
                  <a:solidFill>
                    <a:schemeClr val="accent2">
                      <a:lumMod val="75000"/>
                    </a:schemeClr>
                  </a:solidFill>
                </a:rPr>
                <a:t>households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AC6A7D34-9BEE-1B81-8F63-3744D349462C}"/>
              </a:ext>
            </a:extLst>
          </p:cNvPr>
          <p:cNvSpPr txBox="1"/>
          <p:nvPr/>
        </p:nvSpPr>
        <p:spPr>
          <a:xfrm>
            <a:off x="3434375" y="3810205"/>
            <a:ext cx="33110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In 2026/27 </a:t>
            </a:r>
          </a:p>
          <a:p>
            <a:pPr algn="ctr"/>
            <a:r>
              <a:rPr lang="en-GB" sz="1400" b="1" dirty="0"/>
              <a:t>RPC will receive a precept income of</a:t>
            </a:r>
          </a:p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£41,000</a:t>
            </a:r>
          </a:p>
          <a:p>
            <a:pPr algn="ctr"/>
            <a:r>
              <a:rPr lang="en-GB" sz="1400" b="1" dirty="0"/>
              <a:t>based on a tax base of</a:t>
            </a:r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 </a:t>
            </a:r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Annual Parish charge for a </a:t>
            </a:r>
          </a:p>
          <a:p>
            <a:pPr algn="ctr"/>
            <a:r>
              <a:rPr lang="en-GB" sz="1400" b="1" dirty="0"/>
              <a:t>Band D Property of</a:t>
            </a:r>
          </a:p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£144.93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7082791-5F57-6BB1-F6BF-F8220F544E13}"/>
              </a:ext>
            </a:extLst>
          </p:cNvPr>
          <p:cNvGrpSpPr/>
          <p:nvPr/>
        </p:nvGrpSpPr>
        <p:grpSpPr>
          <a:xfrm>
            <a:off x="4417839" y="4912013"/>
            <a:ext cx="1415165" cy="1193365"/>
            <a:chOff x="467413" y="1632154"/>
            <a:chExt cx="1415165" cy="1193365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A944D5A7-37B3-B331-DA6A-03EEDDCD22B3}"/>
                </a:ext>
              </a:extLst>
            </p:cNvPr>
            <p:cNvGrpSpPr/>
            <p:nvPr/>
          </p:nvGrpSpPr>
          <p:grpSpPr>
            <a:xfrm>
              <a:off x="467413" y="1632154"/>
              <a:ext cx="1415165" cy="1193365"/>
              <a:chOff x="467413" y="1605260"/>
              <a:chExt cx="1415165" cy="1193365"/>
            </a:xfrm>
          </p:grpSpPr>
          <p:pic>
            <p:nvPicPr>
              <p:cNvPr id="112" name="Graphic 111" descr="Home outline">
                <a:extLst>
                  <a:ext uri="{FF2B5EF4-FFF2-40B4-BE49-F238E27FC236}">
                    <a16:creationId xmlns:a16="http://schemas.microsoft.com/office/drawing/2014/main" id="{FBC878D4-3979-ED89-DA06-650D0F5801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7413" y="1605260"/>
                <a:ext cx="1415165" cy="1193365"/>
              </a:xfrm>
              <a:prstGeom prst="rect">
                <a:avLst/>
              </a:prstGeom>
            </p:spPr>
          </p:pic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FAC55EC-8759-D7C8-ED68-43B7D0E841A0}"/>
                  </a:ext>
                </a:extLst>
              </p:cNvPr>
              <p:cNvSpPr/>
              <p:nvPr/>
            </p:nvSpPr>
            <p:spPr>
              <a:xfrm>
                <a:off x="998453" y="2334332"/>
                <a:ext cx="328388" cy="2914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78165B54-8CA9-BAB3-B861-9F5BC05E29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3094" y="2663429"/>
                <a:ext cx="183802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B54B593-71CF-31E7-F63E-AA14DC303201}"/>
                </a:ext>
              </a:extLst>
            </p:cNvPr>
            <p:cNvSpPr txBox="1"/>
            <p:nvPr/>
          </p:nvSpPr>
          <p:spPr>
            <a:xfrm>
              <a:off x="685034" y="2182169"/>
              <a:ext cx="967603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6">
                      <a:lumMod val="75000"/>
                    </a:schemeClr>
                  </a:solidFill>
                </a:rPr>
                <a:t>282.89</a:t>
              </a:r>
            </a:p>
            <a:p>
              <a:pPr algn="ctr"/>
              <a:r>
                <a:rPr lang="en-GB" sz="1050" b="1" dirty="0">
                  <a:solidFill>
                    <a:schemeClr val="accent6">
                      <a:lumMod val="75000"/>
                    </a:schemeClr>
                  </a:solidFill>
                </a:rPr>
                <a:t>households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B161816D-1CE5-D456-56AD-A9252D4D5177}"/>
              </a:ext>
            </a:extLst>
          </p:cNvPr>
          <p:cNvSpPr txBox="1"/>
          <p:nvPr/>
        </p:nvSpPr>
        <p:spPr>
          <a:xfrm>
            <a:off x="578070" y="6994598"/>
            <a:ext cx="5934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2">
                    <a:lumMod val="50000"/>
                  </a:schemeClr>
                </a:solidFill>
              </a:rPr>
              <a:t>What does this mean in 2026/27?</a:t>
            </a:r>
          </a:p>
          <a:p>
            <a:pPr algn="ctr"/>
            <a:r>
              <a:rPr lang="en-GB" sz="1400" b="1" dirty="0"/>
              <a:t>An extra £1.91 per month (or £0.44 per week) for a Band D Property</a:t>
            </a:r>
          </a:p>
          <a:p>
            <a:pPr algn="ctr"/>
            <a:r>
              <a:rPr lang="en-GB" sz="1400" b="1" dirty="0"/>
              <a:t>An extra £3.18 per month (or £0.73 per week) for a Band G Property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3E0F491-C92A-BA6B-D047-35266FCE44C8}"/>
              </a:ext>
            </a:extLst>
          </p:cNvPr>
          <p:cNvCxnSpPr>
            <a:cxnSpLocks/>
          </p:cNvCxnSpPr>
          <p:nvPr/>
        </p:nvCxnSpPr>
        <p:spPr>
          <a:xfrm>
            <a:off x="423860" y="3678137"/>
            <a:ext cx="6089151" cy="0"/>
          </a:xfrm>
          <a:prstGeom prst="line">
            <a:avLst/>
          </a:prstGeom>
          <a:ln w="9525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3986C6F4-E7DA-AF28-B15C-E8CFD771C1C9}"/>
              </a:ext>
            </a:extLst>
          </p:cNvPr>
          <p:cNvCxnSpPr>
            <a:cxnSpLocks/>
          </p:cNvCxnSpPr>
          <p:nvPr/>
        </p:nvCxnSpPr>
        <p:spPr>
          <a:xfrm>
            <a:off x="384424" y="7903956"/>
            <a:ext cx="6089151" cy="0"/>
          </a:xfrm>
          <a:prstGeom prst="line">
            <a:avLst/>
          </a:prstGeom>
          <a:ln w="190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5CFA291-D214-9C61-7959-5A0EE73E5559}"/>
              </a:ext>
            </a:extLst>
          </p:cNvPr>
          <p:cNvCxnSpPr>
            <a:cxnSpLocks/>
          </p:cNvCxnSpPr>
          <p:nvPr/>
        </p:nvCxnSpPr>
        <p:spPr>
          <a:xfrm>
            <a:off x="405735" y="690225"/>
            <a:ext cx="6089151" cy="0"/>
          </a:xfrm>
          <a:prstGeom prst="line">
            <a:avLst/>
          </a:prstGeom>
          <a:ln w="3810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Graphic 2" descr="Playground outline">
            <a:extLst>
              <a:ext uri="{FF2B5EF4-FFF2-40B4-BE49-F238E27FC236}">
                <a16:creationId xmlns:a16="http://schemas.microsoft.com/office/drawing/2014/main" id="{C9B1AF55-E4BB-C00D-9612-4392A8BF22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9382" y="1148037"/>
            <a:ext cx="1623384" cy="1623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E0920E-CBC6-E40A-18A2-8FDEDFDBAC5C}"/>
              </a:ext>
            </a:extLst>
          </p:cNvPr>
          <p:cNvSpPr txBox="1"/>
          <p:nvPr/>
        </p:nvSpPr>
        <p:spPr>
          <a:xfrm>
            <a:off x="827313" y="716796"/>
            <a:ext cx="564626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Focus on: Playground enhancement project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C0CF7B-0FF0-9028-4320-B2239F125803}"/>
              </a:ext>
            </a:extLst>
          </p:cNvPr>
          <p:cNvSpPr txBox="1"/>
          <p:nvPr/>
        </p:nvSpPr>
        <p:spPr>
          <a:xfrm>
            <a:off x="3377996" y="1065830"/>
            <a:ext cx="31350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Total Cost *</a:t>
            </a:r>
          </a:p>
          <a:p>
            <a:pPr algn="ctr"/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£66,604.40</a:t>
            </a:r>
          </a:p>
          <a:p>
            <a:pPr algn="ctr">
              <a:spcAft>
                <a:spcPts val="1200"/>
              </a:spcAft>
            </a:pPr>
            <a:r>
              <a:rPr lang="en-GB" sz="1400" b="1" dirty="0"/>
              <a:t>funded by:</a:t>
            </a:r>
          </a:p>
          <a:p>
            <a:pPr algn="ctr"/>
            <a:r>
              <a:rPr lang="en-GB" sz="1400" b="1" dirty="0"/>
              <a:t>UK SPF</a:t>
            </a:r>
          </a:p>
          <a:p>
            <a:pPr algn="ctr"/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£44,000.00</a:t>
            </a:r>
            <a:endParaRPr lang="en-GB" sz="1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GB" sz="1400" b="1" dirty="0"/>
              <a:t>Solar Farm Community Benefit</a:t>
            </a:r>
          </a:p>
          <a:p>
            <a:pPr algn="ctr"/>
            <a:r>
              <a:rPr lang="en-GB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£22,604.40</a:t>
            </a:r>
            <a:endParaRPr lang="en-GB" sz="1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E97961-8219-61B3-32B2-6120A86A647E}"/>
              </a:ext>
            </a:extLst>
          </p:cNvPr>
          <p:cNvSpPr txBox="1"/>
          <p:nvPr/>
        </p:nvSpPr>
        <p:spPr>
          <a:xfrm rot="16200000">
            <a:off x="-564463" y="8522536"/>
            <a:ext cx="182193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Plans</a:t>
            </a:r>
          </a:p>
        </p:txBody>
      </p:sp>
      <p:pic>
        <p:nvPicPr>
          <p:cNvPr id="15" name="Graphic 14" descr="Forest scene with solid fill">
            <a:extLst>
              <a:ext uri="{FF2B5EF4-FFF2-40B4-BE49-F238E27FC236}">
                <a16:creationId xmlns:a16="http://schemas.microsoft.com/office/drawing/2014/main" id="{B0A197B0-379F-0BA1-8D57-9852F28DF6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6329" y="8835834"/>
            <a:ext cx="756000" cy="756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7125137-CCFB-D23E-B6C4-40C65F191456}"/>
              </a:ext>
            </a:extLst>
          </p:cNvPr>
          <p:cNvSpPr txBox="1"/>
          <p:nvPr/>
        </p:nvSpPr>
        <p:spPr>
          <a:xfrm>
            <a:off x="1781529" y="8964909"/>
            <a:ext cx="4692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Planned tree works</a:t>
            </a:r>
          </a:p>
          <a:p>
            <a:r>
              <a:rPr lang="en-GB" sz="1400" dirty="0"/>
              <a:t>£TBC – subject to assessments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6E6973-01DE-724B-7EDB-2C56A7201956}"/>
              </a:ext>
            </a:extLst>
          </p:cNvPr>
          <p:cNvSpPr txBox="1"/>
          <p:nvPr/>
        </p:nvSpPr>
        <p:spPr>
          <a:xfrm>
            <a:off x="1781529" y="8167034"/>
            <a:ext cx="4771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Chicken Farm Strip (RPC owned land)</a:t>
            </a:r>
          </a:p>
          <a:p>
            <a:r>
              <a:rPr lang="en-GB" sz="1400" dirty="0"/>
              <a:t>New fencing installation </a:t>
            </a:r>
          </a:p>
        </p:txBody>
      </p:sp>
      <p:pic>
        <p:nvPicPr>
          <p:cNvPr id="7" name="Graphic 6" descr="Fence outline">
            <a:extLst>
              <a:ext uri="{FF2B5EF4-FFF2-40B4-BE49-F238E27FC236}">
                <a16:creationId xmlns:a16="http://schemas.microsoft.com/office/drawing/2014/main" id="{A22A8021-0616-1882-B80B-1284B463C4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6329" y="8050644"/>
            <a:ext cx="756000" cy="756000"/>
          </a:xfrm>
          <a:prstGeom prst="rect">
            <a:avLst/>
          </a:prstGeom>
        </p:spPr>
      </p:pic>
      <p:pic>
        <p:nvPicPr>
          <p:cNvPr id="8" name="Graphic 7" descr="Magnifying glass outline">
            <a:extLst>
              <a:ext uri="{FF2B5EF4-FFF2-40B4-BE49-F238E27FC236}">
                <a16:creationId xmlns:a16="http://schemas.microsoft.com/office/drawing/2014/main" id="{72262167-FAC5-A7F2-5483-4732715FC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988" y="693615"/>
            <a:ext cx="612000" cy="612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DAC7C6-0E73-14ED-5B0E-585C9160FC76}"/>
              </a:ext>
            </a:extLst>
          </p:cNvPr>
          <p:cNvCxnSpPr>
            <a:cxnSpLocks/>
          </p:cNvCxnSpPr>
          <p:nvPr/>
        </p:nvCxnSpPr>
        <p:spPr>
          <a:xfrm>
            <a:off x="477697" y="9658863"/>
            <a:ext cx="6089151" cy="0"/>
          </a:xfrm>
          <a:prstGeom prst="line">
            <a:avLst/>
          </a:prstGeom>
          <a:ln w="3810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5287E7-D284-E321-DB6A-1F56FA7EF62B}"/>
              </a:ext>
            </a:extLst>
          </p:cNvPr>
          <p:cNvSpPr txBox="1"/>
          <p:nvPr/>
        </p:nvSpPr>
        <p:spPr>
          <a:xfrm>
            <a:off x="2817090" y="9630089"/>
            <a:ext cx="37497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i="1" dirty="0"/>
              <a:t>All figures stated are unaudited as of 15 April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030D52-1F3A-B7FD-6973-BF6425D5317E}"/>
              </a:ext>
            </a:extLst>
          </p:cNvPr>
          <p:cNvSpPr txBox="1"/>
          <p:nvPr/>
        </p:nvSpPr>
        <p:spPr>
          <a:xfrm>
            <a:off x="447197" y="2697024"/>
            <a:ext cx="276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 </a:t>
            </a:r>
            <a:r>
              <a:rPr lang="en-GB" sz="1000" dirty="0"/>
              <a:t>Recoverable VAT will be credited back</a:t>
            </a:r>
          </a:p>
          <a:p>
            <a:r>
              <a:rPr lang="en-GB" sz="1000" dirty="0"/>
              <a:t>     to Solar Farm Community Benefit fund</a:t>
            </a:r>
          </a:p>
        </p:txBody>
      </p:sp>
    </p:spTree>
    <p:extLst>
      <p:ext uri="{BB962C8B-B14F-4D97-AF65-F5344CB8AC3E}">
        <p14:creationId xmlns:p14="http://schemas.microsoft.com/office/powerpoint/2010/main" val="3574636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353</Words>
  <Application>Microsoft Office PowerPoint</Application>
  <PresentationFormat>A4 Paper (210x297 mm)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Bealey</dc:creator>
  <cp:lastModifiedBy>Susan Richardson</cp:lastModifiedBy>
  <cp:revision>22</cp:revision>
  <dcterms:created xsi:type="dcterms:W3CDTF">2025-04-08T19:03:20Z</dcterms:created>
  <dcterms:modified xsi:type="dcterms:W3CDTF">2026-04-30T12:00:31Z</dcterms:modified>
</cp:coreProperties>
</file>